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4"/>
  </p:notesMasterIdLst>
  <p:handoutMasterIdLst>
    <p:handoutMasterId r:id="rId15"/>
  </p:handoutMasterIdLst>
  <p:sldIdLst>
    <p:sldId id="434" r:id="rId10"/>
    <p:sldId id="435" r:id="rId11"/>
    <p:sldId id="436" r:id="rId12"/>
    <p:sldId id="43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87D"/>
    <a:srgbClr val="D99694"/>
    <a:srgbClr val="90152A"/>
    <a:srgbClr val="B12C3D"/>
    <a:srgbClr val="DF7023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76" autoAdjust="0"/>
    <p:restoredTop sz="83206" autoAdjust="0"/>
  </p:normalViewPr>
  <p:slideViewPr>
    <p:cSldViewPr snapToGrid="0">
      <p:cViewPr varScale="1">
        <p:scale>
          <a:sx n="92" d="100"/>
          <a:sy n="92" d="100"/>
        </p:scale>
        <p:origin x="1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yscale.com/research/US/Job=Forecast_Analyst/Salary/5027beec/Data-Modelinghttps:/www.payscale.com/research/US/Job=Forecast_Analyst/Salary/5027beec/Data-Model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https://www.payscale.com/research/US/Job=Forecast_Analyst/Salary/5027beec/Data-Modelinghttps://www.payscale.com/research/US/Job=Forecast_Analyst/Salary/5027beec/Data-Modeling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www.payscale.com</a:t>
            </a:r>
            <a:r>
              <a:rPr lang="en-US" dirty="0"/>
              <a:t>/research/US/Job=</a:t>
            </a:r>
            <a:r>
              <a:rPr lang="en-US" dirty="0" err="1"/>
              <a:t>Forecast_Analyst</a:t>
            </a:r>
            <a:r>
              <a:rPr lang="en-US" dirty="0"/>
              <a:t>/Salary/5027beec</a:t>
            </a:r>
            <a:r>
              <a:rPr lang="en-US"/>
              <a:t>/Data-Modeling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6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3" r:id="rId2"/>
    <p:sldLayoutId id="2147483799" r:id="rId3"/>
    <p:sldLayoutId id="2147483771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jackcook/how-to-become-a-data-scientist/data?select=freeformResponses.csv" TargetMode="External"/><Relationship Id="rId2" Type="http://schemas.openxmlformats.org/officeDocument/2006/relationships/hyperlink" Target="https://www.kaggle.com/datasets/ruchi798/data-science-job-salaries/metadata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kaggle.com/code/hiteshp/head-start-for-data-scientisthttps:/www.kaggle.com/code/hiteshp/head-start-for-data-scientis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A770C-F630-3EB1-B793-688CF94295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Data scientist</a:t>
            </a:r>
            <a:r>
              <a:rPr lang="zh-CN" altLang="en-US" dirty="0"/>
              <a:t> </a:t>
            </a:r>
            <a:r>
              <a:rPr lang="en-US" altLang="zh-CN" dirty="0"/>
              <a:t>Entrance</a:t>
            </a:r>
            <a:r>
              <a:rPr lang="zh-CN" altLang="en-US" dirty="0"/>
              <a:t> </a:t>
            </a:r>
            <a:r>
              <a:rPr lang="en-US" altLang="zh-CN" dirty="0"/>
              <a:t>and Future Salary Expectation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2339D-F383-BE78-A9F5-11B48DA01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BIA</a:t>
            </a:r>
            <a:r>
              <a:rPr lang="zh-CN" altLang="en-US" dirty="0"/>
              <a:t> </a:t>
            </a:r>
            <a:r>
              <a:rPr lang="en-US" altLang="zh-CN" dirty="0"/>
              <a:t>679</a:t>
            </a:r>
          </a:p>
          <a:p>
            <a:r>
              <a:rPr lang="en-US" altLang="zh-CN" dirty="0"/>
              <a:t>Project Abstract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98801-27B2-CC36-4CEF-21911DEB79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Fengpei Gao </a:t>
            </a:r>
          </a:p>
          <a:p>
            <a:r>
              <a:rPr lang="en-US" altLang="zh-CN" dirty="0"/>
              <a:t>Hong Huang</a:t>
            </a:r>
          </a:p>
          <a:p>
            <a:r>
              <a:rPr lang="en-US" altLang="zh-CN" dirty="0"/>
              <a:t>Zhaoyi Xu</a:t>
            </a:r>
          </a:p>
          <a:p>
            <a:r>
              <a:rPr lang="en-US" altLang="zh-CN" dirty="0"/>
              <a:t>Sep28</a:t>
            </a:r>
            <a:r>
              <a:rPr lang="zh-CN" altLang="en-US" dirty="0"/>
              <a:t>， </a:t>
            </a:r>
            <a:r>
              <a:rPr lang="en-US" altLang="zh-CN" dirty="0"/>
              <a:t>2022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0D049-9F99-4C07-3F1C-1FEE7D2A4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04077"/>
            <a:ext cx="7891751" cy="4384542"/>
          </a:xfrm>
        </p:spPr>
        <p:txBody>
          <a:bodyPr/>
          <a:lstStyle/>
          <a:p>
            <a:r>
              <a:rPr lang="en-US" altLang="zh-CN" sz="2400" dirty="0"/>
              <a:t>Data scientist is a well-known job all over the world in the modern big-data world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goal of our group project is to use the data </a:t>
            </a:r>
          </a:p>
          <a:p>
            <a:pPr lvl="1"/>
            <a:r>
              <a:rPr lang="en-US" altLang="zh-CN" sz="2200" dirty="0"/>
              <a:t>to make a prediction about the salary of data scientists.</a:t>
            </a:r>
          </a:p>
          <a:p>
            <a:pPr lvl="1"/>
            <a:r>
              <a:rPr lang="en-US" altLang="zh-CN" sz="2200" dirty="0"/>
              <a:t>And make career forecasts for data scientists by using datasets.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A213A-D928-ACCA-67DD-7D64F6DF79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78CD6-243A-15C7-7C17-B73AE5ED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4344987" cy="535863"/>
          </a:xfrm>
        </p:spPr>
        <p:txBody>
          <a:bodyPr/>
          <a:lstStyle/>
          <a:p>
            <a:r>
              <a:rPr lang="en-US" altLang="zh-CN" dirty="0"/>
              <a:t>Business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1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E6FDC5-9BCE-F172-E504-9BB2C513B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19" y="1515387"/>
            <a:ext cx="8691562" cy="4384542"/>
          </a:xfrm>
        </p:spPr>
        <p:txBody>
          <a:bodyPr/>
          <a:lstStyle/>
          <a:p>
            <a:r>
              <a:rPr lang="en-US" altLang="zh-CN" sz="2000" dirty="0"/>
              <a:t>The data sources we used for our group project come from Kaggle</a:t>
            </a:r>
          </a:p>
          <a:p>
            <a:r>
              <a:rPr lang="en-US" altLang="zh-CN" sz="2000" dirty="0"/>
              <a:t>There are two main datasets we use to fulfill our analytical purpose.</a:t>
            </a:r>
          </a:p>
          <a:p>
            <a:pPr lvl="1"/>
            <a:r>
              <a:rPr lang="en-US" altLang="zh-CN" sz="1800" dirty="0"/>
              <a:t>The first dataset is about the salary of data scientists</a:t>
            </a:r>
          </a:p>
          <a:p>
            <a:pPr lvl="1"/>
            <a:r>
              <a:rPr lang="en-US" altLang="zh-CN" sz="1800" dirty="0">
                <a:hlinkClick r:id="rId2"/>
              </a:rPr>
              <a:t>https://www.kaggle.com/datasets/ruchi798/data-science-job-salaries/metadata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The second dataset is about the job change of data scientists</a:t>
            </a:r>
          </a:p>
          <a:p>
            <a:pPr lvl="1"/>
            <a:r>
              <a:rPr lang="en-US" altLang="zh-CN" sz="1800" dirty="0">
                <a:hlinkClick r:id="rId3"/>
              </a:rPr>
              <a:t>https://www.kaggle.com/code/jackcook/how-to-become-a-data-scientist/data?select=freeformResponses.csv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4"/>
              </a:rPr>
              <a:t>https://www.kaggle.com/code/hiteshp/head-start-for-data-scientisthttps://www.kaggle.com/code/hiteshp/head-start-for-data-scientist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E92EE-2A59-187A-FDD4-6700418323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0D58BF-AB88-83CB-FA30-1F650E2B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34B2C-C29B-8B24-6B7D-B366520427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3C53A-B124-D4AC-200B-AA630E2D1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544" y="1564766"/>
            <a:ext cx="3021990" cy="2292182"/>
          </a:xfrm>
        </p:spPr>
        <p:txBody>
          <a:bodyPr/>
          <a:lstStyle/>
          <a:p>
            <a:r>
              <a:rPr lang="en-US" dirty="0"/>
              <a:t>Decision Tree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Linear SVC</a:t>
            </a:r>
          </a:p>
          <a:p>
            <a:r>
              <a:rPr lang="en-US" dirty="0"/>
              <a:t>Logistic regression:</a:t>
            </a:r>
          </a:p>
          <a:p>
            <a:r>
              <a:rPr lang="en-US" dirty="0"/>
              <a:t>Gradient-Boosted Tree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B438FC-EA72-2F0A-3514-9F9B6DF0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314797"/>
            <a:ext cx="7303340" cy="535863"/>
          </a:xfrm>
        </p:spPr>
        <p:txBody>
          <a:bodyPr/>
          <a:lstStyle/>
          <a:p>
            <a:r>
              <a:rPr lang="en-US" dirty="0"/>
              <a:t>Method of solving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D8F80-5794-8C8D-5B10-25045E3B6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44" y="1009535"/>
            <a:ext cx="4242014" cy="434771"/>
          </a:xfrm>
        </p:spPr>
        <p:txBody>
          <a:bodyPr/>
          <a:lstStyle/>
          <a:p>
            <a:r>
              <a:rPr lang="en-US" sz="2400" b="1" dirty="0"/>
              <a:t>Job Entrance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FB63DD-B511-DCD4-67ED-E2860C8CD6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0960" y="1611201"/>
            <a:ext cx="3261350" cy="2292183"/>
          </a:xfrm>
        </p:spPr>
        <p:txBody>
          <a:bodyPr/>
          <a:lstStyle/>
          <a:p>
            <a:r>
              <a:rPr lang="en-US" dirty="0"/>
              <a:t>Bayesian Approach</a:t>
            </a: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DD15B6-6CF8-2A90-8637-DD05289CAC77}"/>
              </a:ext>
            </a:extLst>
          </p:cNvPr>
          <p:cNvSpPr txBox="1">
            <a:spLocks/>
          </p:cNvSpPr>
          <p:nvPr/>
        </p:nvSpPr>
        <p:spPr>
          <a:xfrm>
            <a:off x="4780960" y="986193"/>
            <a:ext cx="4242014" cy="434771"/>
          </a:xfrm>
          <a:prstGeom prst="rect">
            <a:avLst/>
          </a:prstGeom>
        </p:spPr>
        <p:txBody>
          <a:bodyPr vert="horz" wrap="none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Job Salary Forecasting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45151B-5BD4-76A6-49B7-FF968FE9F3A1}"/>
              </a:ext>
            </a:extLst>
          </p:cNvPr>
          <p:cNvSpPr txBox="1">
            <a:spLocks/>
          </p:cNvSpPr>
          <p:nvPr/>
        </p:nvSpPr>
        <p:spPr>
          <a:xfrm>
            <a:off x="227013" y="4497703"/>
            <a:ext cx="3773487" cy="1591062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Precision Score, Recall, F1 score, 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AUC score</a:t>
            </a:r>
          </a:p>
          <a:p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A5B326-CE1C-0647-622A-E27CAFFEFAF4}"/>
              </a:ext>
            </a:extLst>
          </p:cNvPr>
          <p:cNvSpPr txBox="1">
            <a:spLocks/>
          </p:cNvSpPr>
          <p:nvPr/>
        </p:nvSpPr>
        <p:spPr>
          <a:xfrm>
            <a:off x="312571" y="3786304"/>
            <a:ext cx="4344987" cy="6713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/>
              <a:t>Performance Measures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8A78523-9F0B-97B7-EE09-CD45949CA707}"/>
              </a:ext>
            </a:extLst>
          </p:cNvPr>
          <p:cNvSpPr txBox="1">
            <a:spLocks/>
          </p:cNvSpPr>
          <p:nvPr/>
        </p:nvSpPr>
        <p:spPr>
          <a:xfrm>
            <a:off x="4762117" y="3786304"/>
            <a:ext cx="4242015" cy="671396"/>
          </a:xfrm>
          <a:prstGeom prst="rect">
            <a:avLst/>
          </a:prstGeom>
        </p:spPr>
        <p:txBody>
          <a:bodyPr vert="horz" wrap="none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b="1" dirty="0">
                <a:ea typeface="+mj-ea"/>
              </a:rPr>
              <a:t>Tools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3B508CB-96BF-21DF-FC48-3EC2D231452F}"/>
              </a:ext>
            </a:extLst>
          </p:cNvPr>
          <p:cNvSpPr txBox="1">
            <a:spLocks/>
          </p:cNvSpPr>
          <p:nvPr/>
        </p:nvSpPr>
        <p:spPr>
          <a:xfrm>
            <a:off x="4627390" y="4497703"/>
            <a:ext cx="4041374" cy="148036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PySpark</a:t>
            </a:r>
            <a:r>
              <a:rPr lang="en-US" dirty="0"/>
              <a:t> on cloud </a:t>
            </a:r>
            <a:r>
              <a:rPr lang="en-US" altLang="zh-CN" dirty="0"/>
              <a:t>platforms</a:t>
            </a:r>
            <a:r>
              <a:rPr lang="en-US" dirty="0"/>
              <a:t> like AWS or </a:t>
            </a:r>
            <a:r>
              <a:rPr lang="en-US" dirty="0" err="1"/>
              <a:t>databricks</a:t>
            </a:r>
            <a:endParaRPr lang="en-US" dirty="0"/>
          </a:p>
          <a:p>
            <a:r>
              <a:rPr lang="en-US" dirty="0" err="1"/>
              <a:t>Numpy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</a:p>
          <a:p>
            <a:r>
              <a:rPr lang="en-US" dirty="0"/>
              <a:t>Dashboard online if time allowed</a:t>
            </a:r>
          </a:p>
        </p:txBody>
      </p:sp>
    </p:spTree>
    <p:extLst>
      <p:ext uri="{BB962C8B-B14F-4D97-AF65-F5344CB8AC3E}">
        <p14:creationId xmlns:p14="http://schemas.microsoft.com/office/powerpoint/2010/main" val="21881060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42235</TotalTime>
  <Words>303</Words>
  <Application>Microsoft Macintosh PowerPoint</Application>
  <PresentationFormat>On-screen Show (4:3)</PresentationFormat>
  <Paragraphs>46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Business Question</vt:lpstr>
      <vt:lpstr>Data Source </vt:lpstr>
      <vt:lpstr>Method of solving problem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Kayla Xu</cp:lastModifiedBy>
  <cp:revision>1004</cp:revision>
  <cp:lastPrinted>2016-08-09T14:57:31Z</cp:lastPrinted>
  <dcterms:created xsi:type="dcterms:W3CDTF">2013-11-01T14:42:31Z</dcterms:created>
  <dcterms:modified xsi:type="dcterms:W3CDTF">2022-09-29T13:51:46Z</dcterms:modified>
</cp:coreProperties>
</file>